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56" r:id="rId3"/>
    <p:sldId id="257" r:id="rId4"/>
    <p:sldId id="270" r:id="rId5"/>
    <p:sldId id="269" r:id="rId6"/>
    <p:sldId id="263" r:id="rId7"/>
    <p:sldId id="264" r:id="rId8"/>
    <p:sldId id="271" r:id="rId9"/>
    <p:sldId id="262" r:id="rId10"/>
    <p:sldId id="260" r:id="rId11"/>
    <p:sldId id="265" r:id="rId12"/>
    <p:sldId id="272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78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91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7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31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3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24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1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62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54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15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8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A96BB28-310E-4A93-95BE-94CAE4B77B9A}" type="datetimeFigureOut">
              <a:rPr lang="en-IN" smtClean="0"/>
              <a:t>28-09-2020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80D0D74-B34E-43CF-B87E-213EB4122C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35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69A6210-38E3-450B-A37A-F085125D7337}"/>
              </a:ext>
            </a:extLst>
          </p:cNvPr>
          <p:cNvSpPr txBox="1"/>
          <p:nvPr/>
        </p:nvSpPr>
        <p:spPr>
          <a:xfrm>
            <a:off x="117987" y="81116"/>
            <a:ext cx="11956026" cy="657778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9BA91-0471-47D0-A6A3-572B6EF06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393" y="371130"/>
            <a:ext cx="10284542" cy="789076"/>
          </a:xfrm>
          <a:solidFill>
            <a:srgbClr val="0070C0"/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EDA of FACEBOOK user data          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3FCC98-1D54-44EC-A40F-460464FBF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04" y="373627"/>
            <a:ext cx="993229" cy="7177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16EF33-BA61-493D-8BBE-2E5592134CDC}"/>
              </a:ext>
            </a:extLst>
          </p:cNvPr>
          <p:cNvGrpSpPr/>
          <p:nvPr/>
        </p:nvGrpSpPr>
        <p:grpSpPr>
          <a:xfrm>
            <a:off x="1520928" y="1885797"/>
            <a:ext cx="8547304" cy="4532055"/>
            <a:chOff x="1520928" y="1885797"/>
            <a:chExt cx="8547304" cy="4532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53A317-E146-4F05-A18F-F63644A55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360" y="4542503"/>
              <a:ext cx="1875349" cy="1875349"/>
            </a:xfrm>
            <a:prstGeom prst="rect">
              <a:avLst/>
            </a:prstGeom>
          </p:spPr>
        </p:pic>
        <p:pic>
          <p:nvPicPr>
            <p:cNvPr id="9" name="Picture 8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CF31001C-2CC9-4B1E-ADDD-87A77E73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928" y="1950474"/>
              <a:ext cx="2857500" cy="1600200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321BC5C1-2904-44B8-9813-02BC9FB99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195" y="2408904"/>
              <a:ext cx="4190540" cy="2788614"/>
            </a:xfrm>
            <a:prstGeom prst="rect">
              <a:avLst/>
            </a:prstGeom>
          </p:spPr>
        </p:pic>
        <p:pic>
          <p:nvPicPr>
            <p:cNvPr id="13" name="Picture 12" descr="A picture containing fabric, drawing&#10;&#10;Description automatically generated">
              <a:extLst>
                <a:ext uri="{FF2B5EF4-FFF2-40B4-BE49-F238E27FC236}">
                  <a16:creationId xmlns:a16="http://schemas.microsoft.com/office/drawing/2014/main" id="{FBA8BBCB-59ED-4FB9-A896-045FE99A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631" y="1885797"/>
              <a:ext cx="2459601" cy="1293274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9768D5-121F-4991-BC22-C672C9AAA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00"/>
    </mc:Choice>
    <mc:Fallback xmlns="">
      <p:transition spd="slow" advTm="2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0D85-506C-4738-9CF2-70225951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929" y="373623"/>
            <a:ext cx="7846143" cy="521108"/>
          </a:xfrm>
          <a:solidFill>
            <a:srgbClr val="0070C0"/>
          </a:solidFill>
          <a:ln w="28575">
            <a:solidFill>
              <a:schemeClr val="bg1"/>
            </a:solidFill>
          </a:ln>
          <a:effectLst/>
        </p:spPr>
        <p:txBody>
          <a:bodyPr anchor="ctr">
            <a:noAutofit/>
          </a:bodyPr>
          <a:lstStyle/>
          <a:p>
            <a:r>
              <a:rPr lang="en-US" sz="2000" u="sng" dirty="0">
                <a:solidFill>
                  <a:schemeClr val="tx1"/>
                </a:solidFill>
              </a:rPr>
              <a:t>No. of Likes given by users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B95D56-089D-4BE0-9D66-48E1C61BE38E}"/>
              </a:ext>
            </a:extLst>
          </p:cNvPr>
          <p:cNvGrpSpPr/>
          <p:nvPr/>
        </p:nvGrpSpPr>
        <p:grpSpPr>
          <a:xfrm>
            <a:off x="2355033" y="1140541"/>
            <a:ext cx="7481935" cy="3577391"/>
            <a:chOff x="2355033" y="1140541"/>
            <a:chExt cx="7481935" cy="357739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13A3757B-3E94-4B45-95C1-A7C30A518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285" y="1151772"/>
              <a:ext cx="3686683" cy="35661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4E774FEE-6442-43A9-A56D-0C38B325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033" y="1140541"/>
              <a:ext cx="3686681" cy="35661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692B70-2969-4A07-A462-05759CDF530E}"/>
                </a:ext>
              </a:extLst>
            </p:cNvPr>
            <p:cNvSpPr txBox="1"/>
            <p:nvPr/>
          </p:nvSpPr>
          <p:spPr>
            <a:xfrm>
              <a:off x="8534963" y="1376517"/>
              <a:ext cx="120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FEMALE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D63C4D-9E3A-4A93-AA8F-0B0029F36811}"/>
                </a:ext>
              </a:extLst>
            </p:cNvPr>
            <p:cNvSpPr txBox="1"/>
            <p:nvPr/>
          </p:nvSpPr>
          <p:spPr>
            <a:xfrm>
              <a:off x="4995353" y="1337188"/>
              <a:ext cx="86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C891B4-7C55-4D2C-AE86-5AF9BB88F831}"/>
              </a:ext>
            </a:extLst>
          </p:cNvPr>
          <p:cNvSpPr txBox="1"/>
          <p:nvPr/>
        </p:nvSpPr>
        <p:spPr>
          <a:xfrm>
            <a:off x="2005782" y="5072200"/>
            <a:ext cx="8180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Female Users give more Likes to other </a:t>
            </a:r>
            <a:r>
              <a:rPr lang="en-IN" dirty="0">
                <a:solidFill>
                  <a:srgbClr val="000000"/>
                </a:solidFill>
                <a:latin typeface="Helvetica Neue"/>
              </a:rPr>
              <a:t>Users as compared to Male Users.</a:t>
            </a:r>
            <a:endParaRPr lang="en-I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13-30years: Max. No. of </a:t>
            </a:r>
            <a:r>
              <a:rPr lang="en-IN" dirty="0">
                <a:solidFill>
                  <a:srgbClr val="000000"/>
                </a:solidFill>
                <a:latin typeface="Helvetica Neue"/>
              </a:rPr>
              <a:t>Fem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ale Users in this range give ‘Likes’ to other Users.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BCE9F-602F-468C-A19C-9E5BC8DC88AC}"/>
              </a:ext>
            </a:extLst>
          </p:cNvPr>
          <p:cNvSpPr txBox="1"/>
          <p:nvPr/>
        </p:nvSpPr>
        <p:spPr>
          <a:xfrm>
            <a:off x="78658" y="58994"/>
            <a:ext cx="11995355" cy="665643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3610B5-3958-4CDE-AC17-754AB3E3A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05"/>
    </mc:Choice>
    <mc:Fallback xmlns="">
      <p:transition spd="slow" advTm="30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DB2CB-3507-4655-9023-46F9CC389EF7}"/>
              </a:ext>
            </a:extLst>
          </p:cNvPr>
          <p:cNvSpPr txBox="1"/>
          <p:nvPr/>
        </p:nvSpPr>
        <p:spPr>
          <a:xfrm>
            <a:off x="117987" y="51619"/>
            <a:ext cx="11975690" cy="66171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E0D85-506C-4738-9CF2-70225951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0" y="334296"/>
            <a:ext cx="7511844" cy="521108"/>
          </a:xfrm>
          <a:solidFill>
            <a:srgbClr val="0070C0"/>
          </a:solidFill>
          <a:ln w="28575">
            <a:solidFill>
              <a:schemeClr val="bg1"/>
            </a:solidFill>
          </a:ln>
          <a:effectLst/>
        </p:spPr>
        <p:txBody>
          <a:bodyPr anchor="ctr">
            <a:noAutofit/>
          </a:bodyPr>
          <a:lstStyle/>
          <a:p>
            <a:r>
              <a:rPr lang="en-US" sz="2000" u="sng" dirty="0">
                <a:solidFill>
                  <a:schemeClr val="tx1"/>
                </a:solidFill>
              </a:rPr>
              <a:t>Comparison:  ‘</a:t>
            </a:r>
            <a:r>
              <a:rPr lang="en-US" sz="2000" u="sng" dirty="0" err="1">
                <a:solidFill>
                  <a:schemeClr val="tx1"/>
                </a:solidFill>
              </a:rPr>
              <a:t>Likes_Given</a:t>
            </a:r>
            <a:r>
              <a:rPr lang="en-US" sz="2000" u="sng" dirty="0">
                <a:solidFill>
                  <a:schemeClr val="tx1"/>
                </a:solidFill>
              </a:rPr>
              <a:t>’ v/s ‘</a:t>
            </a:r>
            <a:r>
              <a:rPr lang="en-US" sz="2000" u="sng" dirty="0" err="1">
                <a:solidFill>
                  <a:schemeClr val="tx1"/>
                </a:solidFill>
              </a:rPr>
              <a:t>likes_received</a:t>
            </a:r>
            <a:r>
              <a:rPr lang="en-US" sz="2000" u="sng" dirty="0">
                <a:solidFill>
                  <a:schemeClr val="tx1"/>
                </a:solidFill>
              </a:rPr>
              <a:t>’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F628-C8A5-4954-A006-A6C7C878212F}"/>
              </a:ext>
            </a:extLst>
          </p:cNvPr>
          <p:cNvSpPr txBox="1"/>
          <p:nvPr/>
        </p:nvSpPr>
        <p:spPr>
          <a:xfrm>
            <a:off x="2163096" y="4041062"/>
            <a:ext cx="7885473" cy="258532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 Users </a:t>
            </a:r>
            <a:r>
              <a:rPr lang="en-US" b="1" dirty="0">
                <a:solidFill>
                  <a:schemeClr val="bg1"/>
                </a:solidFill>
              </a:rPr>
              <a:t>lead</a:t>
            </a:r>
            <a:r>
              <a:rPr lang="en-US" dirty="0">
                <a:solidFill>
                  <a:schemeClr val="bg1"/>
                </a:solidFill>
              </a:rPr>
              <a:t> in both categories: </a:t>
            </a:r>
          </a:p>
          <a:p>
            <a:r>
              <a:rPr lang="en-US" dirty="0">
                <a:solidFill>
                  <a:schemeClr val="bg1"/>
                </a:solidFill>
              </a:rPr>
              <a:t>Avg.  ‘Likes Received’ and ‘Likes Given’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Graphs could imply 2 situations: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Female Users are more Active (in posting articles etc.) than Male Users on Facebook</a:t>
            </a:r>
          </a:p>
          <a:p>
            <a:r>
              <a:rPr lang="en-US" dirty="0">
                <a:solidFill>
                  <a:schemeClr val="bg1"/>
                </a:solidFill>
              </a:rPr>
              <a:t>	     			 </a:t>
            </a:r>
            <a:r>
              <a:rPr lang="en-US" dirty="0" err="1">
                <a:solidFill>
                  <a:schemeClr val="bg1"/>
                </a:solidFill>
              </a:rPr>
              <a:t>And/Or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Since Females Give more Likes, therefore they Receive more Likes on Facebook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B028C0-6E49-4138-9A6D-7C2B7F9C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70" y="1157288"/>
            <a:ext cx="5495925" cy="271462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700998-462F-45E8-8D44-CE909D315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93"/>
    </mc:Choice>
    <mc:Fallback xmlns="">
      <p:transition spd="slow" advTm="5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DB2CB-3507-4655-9023-46F9CC389EF7}"/>
              </a:ext>
            </a:extLst>
          </p:cNvPr>
          <p:cNvSpPr txBox="1"/>
          <p:nvPr/>
        </p:nvSpPr>
        <p:spPr>
          <a:xfrm>
            <a:off x="137651" y="39327"/>
            <a:ext cx="11956026" cy="6725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E0D85-506C-4738-9CF2-70225951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53960"/>
            <a:ext cx="9193162" cy="521108"/>
          </a:xfrm>
          <a:solidFill>
            <a:srgbClr val="0070C0"/>
          </a:solidFill>
          <a:ln w="28575">
            <a:solidFill>
              <a:schemeClr val="bg1"/>
            </a:solidFill>
          </a:ln>
          <a:effectLst/>
        </p:spPr>
        <p:txBody>
          <a:bodyPr anchor="ctr">
            <a:noAutofit/>
          </a:bodyPr>
          <a:lstStyle/>
          <a:p>
            <a:pPr algn="l"/>
            <a:r>
              <a:rPr lang="en-IN" sz="2000" i="0" u="sng" dirty="0">
                <a:solidFill>
                  <a:schemeClr val="tx1"/>
                </a:solidFill>
                <a:effectLst/>
              </a:rPr>
              <a:t>Users on Facebook App v/s Users on Facebook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F628-C8A5-4954-A006-A6C7C878212F}"/>
              </a:ext>
            </a:extLst>
          </p:cNvPr>
          <p:cNvSpPr txBox="1"/>
          <p:nvPr/>
        </p:nvSpPr>
        <p:spPr>
          <a:xfrm>
            <a:off x="3303637" y="5279925"/>
            <a:ext cx="5633886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 on Facebook App  </a:t>
            </a:r>
            <a:r>
              <a:rPr lang="en-US" sz="2400" b="1" dirty="0">
                <a:solidFill>
                  <a:schemeClr val="bg1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  Users on Facebook website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864DAE-34EB-490D-AED9-5CCE90E1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51" y="1523693"/>
            <a:ext cx="4999859" cy="326800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951886-AB4F-4189-ACC3-19CE8B2B9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"/>
    </mc:Choice>
    <mc:Fallback xmlns="">
      <p:transition spd="slow" advTm="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3ECF5B-A5E1-48B0-A33A-9DEF34C15F55}"/>
              </a:ext>
            </a:extLst>
          </p:cNvPr>
          <p:cNvSpPr txBox="1"/>
          <p:nvPr/>
        </p:nvSpPr>
        <p:spPr>
          <a:xfrm>
            <a:off x="137651" y="0"/>
            <a:ext cx="11956026" cy="6725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DB2CB-3507-4655-9023-46F9CC389EF7}"/>
              </a:ext>
            </a:extLst>
          </p:cNvPr>
          <p:cNvSpPr txBox="1"/>
          <p:nvPr/>
        </p:nvSpPr>
        <p:spPr>
          <a:xfrm>
            <a:off x="137651" y="58993"/>
            <a:ext cx="11956026" cy="6725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E0D85-506C-4738-9CF2-70225951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53960"/>
            <a:ext cx="9193162" cy="521108"/>
          </a:xfrm>
          <a:solidFill>
            <a:srgbClr val="0070C0"/>
          </a:solidFill>
          <a:ln w="28575">
            <a:solidFill>
              <a:schemeClr val="bg1"/>
            </a:solidFill>
          </a:ln>
          <a:effectLst/>
        </p:spPr>
        <p:txBody>
          <a:bodyPr anchor="ctr">
            <a:noAutofit/>
          </a:bodyPr>
          <a:lstStyle/>
          <a:p>
            <a:pPr algn="l"/>
            <a:r>
              <a:rPr lang="en-IN" sz="2000" i="0" u="sng" dirty="0">
                <a:solidFill>
                  <a:schemeClr val="tx1"/>
                </a:solidFill>
                <a:effectLst/>
              </a:rPr>
              <a:t>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07DC2-E66F-4C54-88D3-2108D0C7BAF5}"/>
              </a:ext>
            </a:extLst>
          </p:cNvPr>
          <p:cNvSpPr txBox="1"/>
          <p:nvPr/>
        </p:nvSpPr>
        <p:spPr>
          <a:xfrm>
            <a:off x="1027471" y="1130710"/>
            <a:ext cx="1013705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FACEBOOK – Worldwide Popular Social Networking Site for both Males &amp; Females.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User Age Group</a:t>
            </a:r>
            <a:r>
              <a:rPr lang="en-US" dirty="0">
                <a:solidFill>
                  <a:schemeClr val="bg1"/>
                </a:solidFill>
              </a:rPr>
              <a:t>: 13 – 90 years.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>
                <a:solidFill>
                  <a:schemeClr val="bg1"/>
                </a:solidFill>
              </a:rPr>
              <a:t> no. of Users belong to age group13-30years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Female</a:t>
            </a:r>
            <a:r>
              <a:rPr lang="en-US" dirty="0">
                <a:solidFill>
                  <a:schemeClr val="bg1"/>
                </a:solidFill>
              </a:rPr>
              <a:t> Users have a bigger </a:t>
            </a:r>
            <a:r>
              <a:rPr lang="en-US" b="1" dirty="0">
                <a:solidFill>
                  <a:schemeClr val="bg1"/>
                </a:solidFill>
              </a:rPr>
              <a:t>Social Network</a:t>
            </a:r>
            <a:r>
              <a:rPr lang="en-US" dirty="0">
                <a:solidFill>
                  <a:schemeClr val="bg1"/>
                </a:solidFill>
              </a:rPr>
              <a:t> (no. of Friends)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on Facebook as compared to Male Users.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Female</a:t>
            </a:r>
            <a:r>
              <a:rPr lang="en-US" dirty="0">
                <a:solidFill>
                  <a:schemeClr val="bg1"/>
                </a:solidFill>
              </a:rPr>
              <a:t> Users are more </a:t>
            </a:r>
            <a:r>
              <a:rPr lang="en-US" b="1" dirty="0">
                <a:solidFill>
                  <a:schemeClr val="bg1"/>
                </a:solidFill>
              </a:rPr>
              <a:t>Active</a:t>
            </a:r>
            <a:r>
              <a:rPr lang="en-US" dirty="0">
                <a:solidFill>
                  <a:schemeClr val="bg1"/>
                </a:solidFill>
              </a:rPr>
              <a:t> on Facebook – Receiving and Giving more Likes to other Users than Male Users.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Facebook Users on Facebook App  </a:t>
            </a:r>
            <a:r>
              <a:rPr lang="en-US" sz="2000" b="1" dirty="0">
                <a:solidFill>
                  <a:schemeClr val="bg1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  Facebook Users on Facebook website</a:t>
            </a:r>
            <a:endParaRPr lang="en-I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small no. of Users are completely </a:t>
            </a:r>
            <a:r>
              <a:rPr lang="en-US" b="1" dirty="0">
                <a:solidFill>
                  <a:schemeClr val="bg1"/>
                </a:solidFill>
              </a:rPr>
              <a:t>Passive</a:t>
            </a:r>
            <a:r>
              <a:rPr lang="en-US" dirty="0">
                <a:solidFill>
                  <a:schemeClr val="bg1"/>
                </a:solidFill>
              </a:rPr>
              <a:t> on Facebook </a:t>
            </a:r>
            <a:r>
              <a:rPr lang="en-US" dirty="0" err="1">
                <a:solidFill>
                  <a:schemeClr val="bg1"/>
                </a:solidFill>
              </a:rPr>
              <a:t>i.e</a:t>
            </a:r>
            <a:r>
              <a:rPr lang="en-US" dirty="0">
                <a:solidFill>
                  <a:schemeClr val="bg1"/>
                </a:solidFill>
              </a:rPr>
              <a:t> No Friends, No </a:t>
            </a:r>
            <a:r>
              <a:rPr lang="en-US" dirty="0" err="1">
                <a:solidFill>
                  <a:schemeClr val="bg1"/>
                </a:solidFill>
              </a:rPr>
              <a:t>Friendship_Requests</a:t>
            </a:r>
            <a:r>
              <a:rPr lang="en-US" dirty="0">
                <a:solidFill>
                  <a:schemeClr val="bg1"/>
                </a:solidFill>
              </a:rPr>
              <a:t> Initiated and No Likes Given or Received by them.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FACEBOOK helps people connect world-wide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14A4C6-A643-4547-9FCA-3B6F1682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11" y="5643716"/>
            <a:ext cx="993229" cy="7177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4931963-AB0F-4A20-813C-5B201B49E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5"/>
    </mc:Choice>
    <mc:Fallback xmlns="">
      <p:transition spd="slow" advTm="7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DB2CB-3507-4655-9023-46F9CC389EF7}"/>
              </a:ext>
            </a:extLst>
          </p:cNvPr>
          <p:cNvSpPr txBox="1"/>
          <p:nvPr/>
        </p:nvSpPr>
        <p:spPr>
          <a:xfrm>
            <a:off x="88490" y="58992"/>
            <a:ext cx="11956026" cy="67252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E0D85-506C-4738-9CF2-70225951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207" y="2469125"/>
            <a:ext cx="5299587" cy="1978743"/>
          </a:xfrm>
          <a:solidFill>
            <a:srgbClr val="002060"/>
          </a:solidFill>
          <a:ln w="28575">
            <a:solidFill>
              <a:schemeClr val="bg1"/>
            </a:solidFill>
          </a:ln>
          <a:effectLst/>
        </p:spPr>
        <p:txBody>
          <a:bodyPr anchor="ctr">
            <a:noAutofit/>
          </a:bodyPr>
          <a:lstStyle/>
          <a:p>
            <a:pPr algn="l"/>
            <a:r>
              <a:rPr lang="en-IN" sz="4800" i="0" u="sng" dirty="0">
                <a:solidFill>
                  <a:schemeClr val="tx1"/>
                </a:solidFill>
                <a:effectLst/>
              </a:rPr>
              <a:t>Thank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42A1ED-8BB5-45E0-B167-8AE34BFEF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5"/>
    </mc:Choice>
    <mc:Fallback xmlns="">
      <p:transition spd="slow" advTm="1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389FC6-9FBE-4670-BB92-C7F769BA69C7}"/>
              </a:ext>
            </a:extLst>
          </p:cNvPr>
          <p:cNvGrpSpPr/>
          <p:nvPr/>
        </p:nvGrpSpPr>
        <p:grpSpPr>
          <a:xfrm>
            <a:off x="196645" y="147486"/>
            <a:ext cx="11788878" cy="6607280"/>
            <a:chOff x="196645" y="147486"/>
            <a:chExt cx="11788878" cy="6607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FB5C31-7C0C-4945-A592-3D2EDBDDCE8E}"/>
                </a:ext>
              </a:extLst>
            </p:cNvPr>
            <p:cNvSpPr txBox="1"/>
            <p:nvPr/>
          </p:nvSpPr>
          <p:spPr>
            <a:xfrm>
              <a:off x="196645" y="147486"/>
              <a:ext cx="11788878" cy="66072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CFAE5BB-2D6E-436A-9975-DEE4E7C50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912" y="1517433"/>
              <a:ext cx="3684618" cy="385694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2AF628-C8A5-4954-A006-A6C7C878212F}"/>
                </a:ext>
              </a:extLst>
            </p:cNvPr>
            <p:cNvSpPr txBox="1"/>
            <p:nvPr/>
          </p:nvSpPr>
          <p:spPr>
            <a:xfrm>
              <a:off x="1444366" y="2325166"/>
              <a:ext cx="266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u="sng" dirty="0">
                  <a:solidFill>
                    <a:schemeClr val="bg1"/>
                  </a:solidFill>
                </a:rPr>
                <a:t>Graph indicates that:</a:t>
              </a:r>
              <a:endParaRPr lang="en-IN" sz="2000" u="sng" dirty="0">
                <a:solidFill>
                  <a:schemeClr val="bg1"/>
                </a:solidFill>
              </a:endParaRPr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F618B7BB-6694-4ED0-85D9-1B2DF83D568A}"/>
                </a:ext>
              </a:extLst>
            </p:cNvPr>
            <p:cNvSpPr txBox="1">
              <a:spLocks/>
            </p:cNvSpPr>
            <p:nvPr/>
          </p:nvSpPr>
          <p:spPr bwMode="blackWhite">
            <a:xfrm>
              <a:off x="2556387" y="353953"/>
              <a:ext cx="6617110" cy="521108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chemeClr val="bg1"/>
              </a:solidFill>
              <a:miter lim="800000"/>
            </a:ln>
            <a:effectLst/>
          </p:spPr>
          <p:txBody>
            <a:bodyPr vert="horz" lIns="274320" tIns="182880" rIns="274320" bIns="182880" rtlCol="0" anchor="ctr" anchorCtr="1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chemeClr val="tx1"/>
                  </a:solidFill>
                </a:rPr>
                <a:t>FACEBOOK USERS: Gender-wise ratio</a:t>
              </a:r>
              <a:endParaRPr lang="en-IN" sz="2000" u="sng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FF6A-0F1B-49D9-A064-8A69D69F26E1}"/>
                </a:ext>
              </a:extLst>
            </p:cNvPr>
            <p:cNvSpPr txBox="1"/>
            <p:nvPr/>
          </p:nvSpPr>
          <p:spPr>
            <a:xfrm>
              <a:off x="1769804" y="2930011"/>
              <a:ext cx="1406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Total No. of </a:t>
              </a:r>
              <a:r>
                <a:rPr lang="en-US" b="1" dirty="0">
                  <a:solidFill>
                    <a:schemeClr val="bg1"/>
                  </a:solidFill>
                </a:rPr>
                <a:t>Male</a:t>
              </a:r>
              <a:r>
                <a:rPr lang="en-US" dirty="0">
                  <a:solidFill>
                    <a:schemeClr val="bg1"/>
                  </a:solidFill>
                </a:rPr>
                <a:t> Users</a:t>
              </a:r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D2A583-ABDE-424F-A40D-BD728C69ADD6}"/>
                </a:ext>
              </a:extLst>
            </p:cNvPr>
            <p:cNvSpPr txBox="1"/>
            <p:nvPr/>
          </p:nvSpPr>
          <p:spPr>
            <a:xfrm>
              <a:off x="3574030" y="2925096"/>
              <a:ext cx="1627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Total No. of </a:t>
              </a:r>
              <a:r>
                <a:rPr lang="en-US" b="1" dirty="0">
                  <a:solidFill>
                    <a:schemeClr val="bg1"/>
                  </a:solidFill>
                </a:rPr>
                <a:t>Female</a:t>
              </a:r>
              <a:r>
                <a:rPr lang="en-US" dirty="0">
                  <a:solidFill>
                    <a:schemeClr val="bg1"/>
                  </a:solidFill>
                </a:rPr>
                <a:t> Users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200E0-4D8D-45C3-81C2-B2F347C37F6B}"/>
                </a:ext>
              </a:extLst>
            </p:cNvPr>
            <p:cNvSpPr txBox="1"/>
            <p:nvPr/>
          </p:nvSpPr>
          <p:spPr>
            <a:xfrm>
              <a:off x="3141405" y="3023419"/>
              <a:ext cx="3588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&gt;</a:t>
              </a:r>
              <a:endParaRPr lang="en-IN" b="1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B80767C-5DBF-4D8E-88DD-33E044DA1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3"/>
    </mc:Choice>
    <mc:Fallback xmlns="">
      <p:transition spd="slow" advTm="27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B6E72-1074-4656-B249-4F8C86B9E6D9}"/>
              </a:ext>
            </a:extLst>
          </p:cNvPr>
          <p:cNvGrpSpPr/>
          <p:nvPr/>
        </p:nvGrpSpPr>
        <p:grpSpPr>
          <a:xfrm>
            <a:off x="206477" y="145026"/>
            <a:ext cx="11887200" cy="6567949"/>
            <a:chOff x="206477" y="98322"/>
            <a:chExt cx="11887200" cy="65679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31BD5B-79C8-452E-9B92-01527CA3AB82}"/>
                </a:ext>
              </a:extLst>
            </p:cNvPr>
            <p:cNvSpPr txBox="1"/>
            <p:nvPr/>
          </p:nvSpPr>
          <p:spPr>
            <a:xfrm>
              <a:off x="206477" y="98322"/>
              <a:ext cx="11887200" cy="656794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C3548D-CDB4-43F4-9728-FDDC30DD229D}"/>
                </a:ext>
              </a:extLst>
            </p:cNvPr>
            <p:cNvSpPr txBox="1"/>
            <p:nvPr/>
          </p:nvSpPr>
          <p:spPr>
            <a:xfrm>
              <a:off x="1888794" y="1991872"/>
              <a:ext cx="3403430" cy="31393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Age-wise analysis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Maximum Users belong to age group </a:t>
              </a:r>
              <a:r>
                <a:rPr lang="en-US" u="sng" dirty="0">
                  <a:solidFill>
                    <a:schemeClr val="bg1"/>
                  </a:solidFill>
                </a:rPr>
                <a:t>13-30 years</a:t>
              </a:r>
            </a:p>
            <a:p>
              <a:endParaRPr lang="en-US" u="sng" dirty="0">
                <a:solidFill>
                  <a:schemeClr val="bg1"/>
                </a:solidFill>
              </a:endParaRPr>
            </a:p>
            <a:p>
              <a:r>
                <a:rPr lang="en-US" u="sng" dirty="0">
                  <a:solidFill>
                    <a:schemeClr val="bg1"/>
                  </a:solidFill>
                </a:rPr>
                <a:t>13-40 years</a:t>
              </a:r>
              <a:r>
                <a:rPr lang="en-US" dirty="0">
                  <a:solidFill>
                    <a:schemeClr val="bg1"/>
                  </a:solidFill>
                </a:rPr>
                <a:t>: Male Users drastically more than Female Users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u="sng" dirty="0">
                  <a:solidFill>
                    <a:schemeClr val="bg1"/>
                  </a:solidFill>
                </a:rPr>
                <a:t>50-80 years</a:t>
              </a:r>
              <a:r>
                <a:rPr lang="en-US" dirty="0">
                  <a:solidFill>
                    <a:schemeClr val="bg1"/>
                  </a:solidFill>
                </a:rPr>
                <a:t>: Female Users slightly more than Male Users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1532842-8FCA-4AE1-9973-90DE1E715FF6}"/>
                </a:ext>
              </a:extLst>
            </p:cNvPr>
            <p:cNvSpPr txBox="1">
              <a:spLocks/>
            </p:cNvSpPr>
            <p:nvPr/>
          </p:nvSpPr>
          <p:spPr bwMode="blackWhite">
            <a:xfrm>
              <a:off x="2925253" y="307493"/>
              <a:ext cx="6092438" cy="490599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chemeClr val="bg1"/>
              </a:solidFill>
              <a:miter lim="800000"/>
            </a:ln>
            <a:effectLst/>
          </p:spPr>
          <p:txBody>
            <a:bodyPr vert="horz" lIns="274320" tIns="182880" rIns="274320" bIns="182880" rtlCol="0" anchor="ctr" anchorCtr="1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chemeClr val="tx1"/>
                  </a:solidFill>
                </a:rPr>
                <a:t>No. of FACEBOOK USERS (age-wise)  </a:t>
              </a:r>
              <a:endParaRPr lang="en-IN" sz="2000" u="sng" dirty="0">
                <a:solidFill>
                  <a:schemeClr val="tx1"/>
                </a:solidFill>
              </a:endParaRP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A63FFCD-53EE-44B7-827A-5B5479FB9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257" y="1397871"/>
              <a:ext cx="4405968" cy="42976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3F6CE8-F25C-4F9D-8BFE-1CBFC3166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4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06"/>
    </mc:Choice>
    <mc:Fallback xmlns="">
      <p:transition spd="slow" advTm="4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D28F6AD-C987-49C7-9AC4-D515DAC6DA4F}"/>
              </a:ext>
            </a:extLst>
          </p:cNvPr>
          <p:cNvSpPr txBox="1"/>
          <p:nvPr/>
        </p:nvSpPr>
        <p:spPr>
          <a:xfrm>
            <a:off x="142567" y="81116"/>
            <a:ext cx="11965859" cy="66957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532842-8FCA-4AE1-9973-90DE1E715FF6}"/>
              </a:ext>
            </a:extLst>
          </p:cNvPr>
          <p:cNvSpPr txBox="1">
            <a:spLocks/>
          </p:cNvSpPr>
          <p:nvPr/>
        </p:nvSpPr>
        <p:spPr bwMode="blackWhite">
          <a:xfrm>
            <a:off x="2268009" y="622126"/>
            <a:ext cx="7655982" cy="490599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chemeClr val="tx1"/>
                </a:solidFill>
              </a:rPr>
              <a:t>Social networking skills of </a:t>
            </a:r>
            <a:r>
              <a:rPr lang="en-US" sz="2000" u="sng" dirty="0" err="1">
                <a:solidFill>
                  <a:schemeClr val="tx1"/>
                </a:solidFill>
              </a:rPr>
              <a:t>facebook</a:t>
            </a:r>
            <a:r>
              <a:rPr lang="en-US" sz="2000" u="sng" dirty="0">
                <a:solidFill>
                  <a:schemeClr val="tx1"/>
                </a:solidFill>
              </a:rPr>
              <a:t> users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FFFB35-DF7A-4E52-9FEA-566CC5FA1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99" y="1780102"/>
            <a:ext cx="3590003" cy="18757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82233F-32E3-4904-8168-7F6DEF73EE1C}"/>
              </a:ext>
            </a:extLst>
          </p:cNvPr>
          <p:cNvSpPr txBox="1">
            <a:spLocks/>
          </p:cNvSpPr>
          <p:nvPr/>
        </p:nvSpPr>
        <p:spPr bwMode="blackWhite">
          <a:xfrm>
            <a:off x="2290133" y="4569780"/>
            <a:ext cx="3600175" cy="490599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chemeClr val="tx1"/>
                </a:solidFill>
              </a:rPr>
              <a:t>Friend count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B43CC7-9F07-4D7B-90D1-FB0A97D8E09C}"/>
              </a:ext>
            </a:extLst>
          </p:cNvPr>
          <p:cNvSpPr txBox="1">
            <a:spLocks/>
          </p:cNvSpPr>
          <p:nvPr/>
        </p:nvSpPr>
        <p:spPr bwMode="blackWhite">
          <a:xfrm>
            <a:off x="6596660" y="4461626"/>
            <a:ext cx="4130333" cy="857626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chemeClr val="tx1"/>
                </a:solidFill>
              </a:rPr>
              <a:t>Friendship requests </a:t>
            </a:r>
          </a:p>
          <a:p>
            <a:r>
              <a:rPr lang="en-US" sz="2000" u="sng" dirty="0">
                <a:solidFill>
                  <a:schemeClr val="tx1"/>
                </a:solidFill>
              </a:rPr>
              <a:t>initiated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BD9ADEB-414F-4F41-BC4A-D1A08CF55B87}"/>
              </a:ext>
            </a:extLst>
          </p:cNvPr>
          <p:cNvGrpSpPr/>
          <p:nvPr/>
        </p:nvGrpSpPr>
        <p:grpSpPr>
          <a:xfrm>
            <a:off x="4070555" y="3677265"/>
            <a:ext cx="4650658" cy="892515"/>
            <a:chOff x="4070555" y="3677265"/>
            <a:chExt cx="4650658" cy="892515"/>
          </a:xfrm>
        </p:grpSpPr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6ED7950F-08EC-4BF8-A70D-A6B3834BC35B}"/>
                </a:ext>
              </a:extLst>
            </p:cNvPr>
            <p:cNvCxnSpPr/>
            <p:nvPr/>
          </p:nvCxnSpPr>
          <p:spPr>
            <a:xfrm>
              <a:off x="4090220" y="4080387"/>
              <a:ext cx="462116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7FDC8603-7D1F-4093-9B5A-E338E46C0E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6335" y="3677265"/>
              <a:ext cx="0" cy="38345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D891C340-13A2-4CE6-B753-484F36D61FF2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4070555" y="4060723"/>
              <a:ext cx="19666" cy="5090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18B37B93-C852-4527-A06D-075F5A444C8A}"/>
                </a:ext>
              </a:extLst>
            </p:cNvPr>
            <p:cNvCxnSpPr/>
            <p:nvPr/>
          </p:nvCxnSpPr>
          <p:spPr>
            <a:xfrm>
              <a:off x="8721213" y="4070555"/>
              <a:ext cx="0" cy="3834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95EC0F-BA05-4BF2-B0BF-3CBFBB41A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0"/>
    </mc:Choice>
    <mc:Fallback xmlns="">
      <p:transition spd="slow" advTm="2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FF22890-1A55-45BC-AEE0-76633B50AEE6}"/>
              </a:ext>
            </a:extLst>
          </p:cNvPr>
          <p:cNvGrpSpPr/>
          <p:nvPr/>
        </p:nvGrpSpPr>
        <p:grpSpPr>
          <a:xfrm>
            <a:off x="142567" y="90949"/>
            <a:ext cx="11965859" cy="6695767"/>
            <a:chOff x="113071" y="51620"/>
            <a:chExt cx="11965859" cy="66957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28F6AD-C987-49C7-9AC4-D515DAC6DA4F}"/>
                </a:ext>
              </a:extLst>
            </p:cNvPr>
            <p:cNvSpPr txBox="1"/>
            <p:nvPr/>
          </p:nvSpPr>
          <p:spPr>
            <a:xfrm>
              <a:off x="113071" y="51620"/>
              <a:ext cx="11965859" cy="66957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C3548D-CDB4-43F4-9728-FDDC30DD229D}"/>
                </a:ext>
              </a:extLst>
            </p:cNvPr>
            <p:cNvSpPr txBox="1"/>
            <p:nvPr/>
          </p:nvSpPr>
          <p:spPr>
            <a:xfrm>
              <a:off x="1877961" y="5151138"/>
              <a:ext cx="8426245" cy="14773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Friend_Count</a:t>
              </a:r>
              <a:r>
                <a:rPr lang="en-US" dirty="0">
                  <a:solidFill>
                    <a:schemeClr val="bg1"/>
                  </a:solidFill>
                </a:rPr>
                <a:t> varies from ~ 0-5000 friends.</a:t>
              </a:r>
            </a:p>
            <a:p>
              <a:endParaRPr lang="en-US" u="sng" dirty="0">
                <a:solidFill>
                  <a:schemeClr val="bg1"/>
                </a:solidFill>
              </a:endParaRPr>
            </a:p>
            <a:p>
              <a:r>
                <a:rPr lang="en-US" u="sng" dirty="0">
                  <a:solidFill>
                    <a:schemeClr val="bg1"/>
                  </a:solidFill>
                </a:rPr>
                <a:t>15-25 years:</a:t>
              </a:r>
              <a:r>
                <a:rPr lang="en-US" dirty="0">
                  <a:solidFill>
                    <a:schemeClr val="bg1"/>
                  </a:solidFill>
                </a:rPr>
                <a:t>  More no. of Female Users have a High </a:t>
              </a:r>
              <a:r>
                <a:rPr lang="en-US" dirty="0" err="1">
                  <a:solidFill>
                    <a:schemeClr val="bg1"/>
                  </a:solidFill>
                </a:rPr>
                <a:t>friend_count</a:t>
              </a:r>
              <a:r>
                <a:rPr lang="en-US" dirty="0">
                  <a:solidFill>
                    <a:schemeClr val="bg1"/>
                  </a:solidFill>
                </a:rPr>
                <a:t> than Male Users.  </a:t>
              </a:r>
            </a:p>
            <a:p>
              <a:r>
                <a:rPr lang="en-US" u="sng" dirty="0">
                  <a:solidFill>
                    <a:schemeClr val="bg1"/>
                  </a:solidFill>
                </a:rPr>
                <a:t>&gt; 30years</a:t>
              </a:r>
              <a:r>
                <a:rPr lang="en-US" dirty="0">
                  <a:solidFill>
                    <a:schemeClr val="bg1"/>
                  </a:solidFill>
                </a:rPr>
                <a:t>:     </a:t>
              </a:r>
              <a:r>
                <a:rPr lang="en-US" dirty="0" err="1">
                  <a:solidFill>
                    <a:schemeClr val="bg1"/>
                  </a:solidFill>
                </a:rPr>
                <a:t>Friend_count</a:t>
              </a:r>
              <a:r>
                <a:rPr lang="en-US" dirty="0">
                  <a:solidFill>
                    <a:schemeClr val="bg1"/>
                  </a:solidFill>
                </a:rPr>
                <a:t> ~ 0-800 :       Majority Users</a:t>
              </a:r>
            </a:p>
            <a:p>
              <a:r>
                <a:rPr lang="en-IN" dirty="0">
                  <a:solidFill>
                    <a:schemeClr val="bg1"/>
                  </a:solidFill>
                </a:rPr>
                <a:t>                    </a:t>
              </a:r>
              <a:r>
                <a:rPr lang="en-IN" dirty="0" err="1">
                  <a:solidFill>
                    <a:schemeClr val="bg1"/>
                  </a:solidFill>
                </a:rPr>
                <a:t>Friend_Count</a:t>
              </a:r>
              <a:r>
                <a:rPr lang="en-IN" dirty="0">
                  <a:solidFill>
                    <a:schemeClr val="bg1"/>
                  </a:solidFill>
                </a:rPr>
                <a:t> ~ 800-5000:  Fewer Users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1532842-8FCA-4AE1-9973-90DE1E715FF6}"/>
                </a:ext>
              </a:extLst>
            </p:cNvPr>
            <p:cNvSpPr txBox="1">
              <a:spLocks/>
            </p:cNvSpPr>
            <p:nvPr/>
          </p:nvSpPr>
          <p:spPr bwMode="blackWhite">
            <a:xfrm>
              <a:off x="1756838" y="287830"/>
              <a:ext cx="9658414" cy="490599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chemeClr val="bg1"/>
              </a:solidFill>
              <a:miter lim="800000"/>
            </a:ln>
            <a:effectLst/>
          </p:spPr>
          <p:txBody>
            <a:bodyPr vert="horz" lIns="274320" tIns="182880" rIns="274320" bIns="182880" rtlCol="0" anchor="ctr" anchorCtr="1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chemeClr val="tx1"/>
                  </a:solidFill>
                </a:rPr>
                <a:t>Friend count of FACEBOOK USERS   </a:t>
              </a:r>
              <a:endParaRPr lang="en-IN" sz="2000" u="sng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E79177-5892-4C13-8C44-1123727C1590}"/>
                </a:ext>
              </a:extLst>
            </p:cNvPr>
            <p:cNvGrpSpPr/>
            <p:nvPr/>
          </p:nvGrpSpPr>
          <p:grpSpPr>
            <a:xfrm>
              <a:off x="2062978" y="929206"/>
              <a:ext cx="8056211" cy="4228439"/>
              <a:chOff x="2138820" y="929206"/>
              <a:chExt cx="8056211" cy="4228439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9909E218-D791-4AE0-99B3-E084609DA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8820" y="934486"/>
                <a:ext cx="3936492" cy="38404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128E5C5-62FE-4749-8367-70893C55E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8539" y="929206"/>
                <a:ext cx="3936492" cy="384048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EC11D2-5A5E-4A98-A063-C65AAD56248F}"/>
                  </a:ext>
                </a:extLst>
              </p:cNvPr>
              <p:cNvSpPr txBox="1"/>
              <p:nvPr/>
            </p:nvSpPr>
            <p:spPr>
              <a:xfrm>
                <a:off x="3765756" y="4788313"/>
                <a:ext cx="865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chemeClr val="bg1"/>
                    </a:solidFill>
                  </a:rPr>
                  <a:t>MALE</a:t>
                </a:r>
                <a:endParaRPr lang="en-IN" b="1" u="sng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893C95-49C3-4B61-AE51-0673A2324302}"/>
                  </a:ext>
                </a:extLst>
              </p:cNvPr>
              <p:cNvSpPr txBox="1"/>
              <p:nvPr/>
            </p:nvSpPr>
            <p:spPr>
              <a:xfrm>
                <a:off x="7688828" y="4788311"/>
                <a:ext cx="1297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chemeClr val="bg1"/>
                    </a:solidFill>
                  </a:rPr>
                  <a:t>FEMALE</a:t>
                </a:r>
                <a:endParaRPr lang="en-IN" b="1" u="sng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9C43F7-8DF9-46E8-9DD1-DA98CE0F1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78"/>
    </mc:Choice>
    <mc:Fallback xmlns="">
      <p:transition spd="slow" advTm="12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793C5C-B59D-44B9-B6DD-19CB3C6D5430}"/>
              </a:ext>
            </a:extLst>
          </p:cNvPr>
          <p:cNvSpPr txBox="1"/>
          <p:nvPr/>
        </p:nvSpPr>
        <p:spPr>
          <a:xfrm>
            <a:off x="206477" y="145026"/>
            <a:ext cx="11828207" cy="65679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843469-33D2-4861-9DDD-65D086CC15E2}"/>
              </a:ext>
            </a:extLst>
          </p:cNvPr>
          <p:cNvSpPr txBox="1">
            <a:spLocks/>
          </p:cNvSpPr>
          <p:nvPr/>
        </p:nvSpPr>
        <p:spPr bwMode="blackWhite">
          <a:xfrm>
            <a:off x="2005779" y="393282"/>
            <a:ext cx="8229602" cy="521108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u="sng" dirty="0">
                <a:solidFill>
                  <a:schemeClr val="tx1"/>
                </a:solidFill>
              </a:rPr>
              <a:t>Friendship requests initiated (Age/gender-wise)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7CE05-F1A5-4B2A-BD9F-9F8D14D21079}"/>
              </a:ext>
            </a:extLst>
          </p:cNvPr>
          <p:cNvSpPr txBox="1"/>
          <p:nvPr/>
        </p:nvSpPr>
        <p:spPr>
          <a:xfrm>
            <a:off x="1253612" y="5378247"/>
            <a:ext cx="973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13-25years: Higher No. of </a:t>
            </a:r>
            <a:r>
              <a:rPr lang="en-US" dirty="0" err="1">
                <a:solidFill>
                  <a:schemeClr val="bg1"/>
                </a:solidFill>
              </a:rPr>
              <a:t>Friendship_Requests</a:t>
            </a:r>
            <a:r>
              <a:rPr lang="en-US" dirty="0">
                <a:solidFill>
                  <a:schemeClr val="bg1"/>
                </a:solidFill>
              </a:rPr>
              <a:t> Initiated than Users &gt;25years</a:t>
            </a:r>
          </a:p>
          <a:p>
            <a:r>
              <a:rPr lang="en-IN" dirty="0">
                <a:solidFill>
                  <a:schemeClr val="bg1"/>
                </a:solidFill>
              </a:rPr>
              <a:t>Users &gt;30 years : Calculations show ~99% users have ~600 </a:t>
            </a:r>
            <a:r>
              <a:rPr lang="en-IN" dirty="0" err="1">
                <a:solidFill>
                  <a:schemeClr val="bg1"/>
                </a:solidFill>
              </a:rPr>
              <a:t>Friendship_Requests</a:t>
            </a:r>
            <a:r>
              <a:rPr lang="en-IN" dirty="0">
                <a:solidFill>
                  <a:schemeClr val="bg1"/>
                </a:solidFill>
              </a:rPr>
              <a:t> Initiated.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51108F-02DE-4F52-92E9-34E76FFD24AC}"/>
              </a:ext>
            </a:extLst>
          </p:cNvPr>
          <p:cNvGrpSpPr/>
          <p:nvPr/>
        </p:nvGrpSpPr>
        <p:grpSpPr>
          <a:xfrm>
            <a:off x="2112142" y="1231372"/>
            <a:ext cx="8016877" cy="3845277"/>
            <a:chOff x="2112142" y="1231372"/>
            <a:chExt cx="8016877" cy="3845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0FAA270-AAD0-45C5-936F-A6F08D441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42" y="1236169"/>
              <a:ext cx="3936491" cy="38404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BB655-F12A-42C5-8650-9AF888823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527" y="1231372"/>
              <a:ext cx="3936492" cy="38404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9E60A6-1779-42C3-BC01-DD4146F47469}"/>
                </a:ext>
              </a:extLst>
            </p:cNvPr>
            <p:cNvSpPr txBox="1"/>
            <p:nvPr/>
          </p:nvSpPr>
          <p:spPr>
            <a:xfrm>
              <a:off x="5135256" y="1347021"/>
              <a:ext cx="86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DD824-B8ED-4D91-BA45-E9E02F4B5E51}"/>
                </a:ext>
              </a:extLst>
            </p:cNvPr>
            <p:cNvSpPr txBox="1"/>
            <p:nvPr/>
          </p:nvSpPr>
          <p:spPr>
            <a:xfrm>
              <a:off x="8935425" y="1371602"/>
              <a:ext cx="115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FEMALE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AFA635-BDB4-4555-AE63-5D473576C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3"/>
    </mc:Choice>
    <mc:Fallback xmlns="">
      <p:transition spd="slow" advTm="4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ECA8CEC-984C-42FC-A6B0-06D9959EB22D}"/>
              </a:ext>
            </a:extLst>
          </p:cNvPr>
          <p:cNvGrpSpPr/>
          <p:nvPr/>
        </p:nvGrpSpPr>
        <p:grpSpPr>
          <a:xfrm>
            <a:off x="122903" y="124133"/>
            <a:ext cx="11960942" cy="6601131"/>
            <a:chOff x="142568" y="114300"/>
            <a:chExt cx="11960942" cy="6601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793C5C-B59D-44B9-B6DD-19CB3C6D5430}"/>
                </a:ext>
              </a:extLst>
            </p:cNvPr>
            <p:cNvSpPr txBox="1"/>
            <p:nvPr/>
          </p:nvSpPr>
          <p:spPr>
            <a:xfrm>
              <a:off x="142568" y="114300"/>
              <a:ext cx="11960942" cy="6601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2AF628-C8A5-4954-A006-A6C7C878212F}"/>
                </a:ext>
              </a:extLst>
            </p:cNvPr>
            <p:cNvSpPr txBox="1"/>
            <p:nvPr/>
          </p:nvSpPr>
          <p:spPr>
            <a:xfrm>
              <a:off x="2336336" y="4607726"/>
              <a:ext cx="2986655" cy="15723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u="sng" dirty="0">
                  <a:solidFill>
                    <a:schemeClr val="bg1"/>
                  </a:solidFill>
                </a:rPr>
                <a:t> Avg. </a:t>
              </a:r>
              <a:r>
                <a:rPr lang="en-US" u="sng" dirty="0" err="1">
                  <a:solidFill>
                    <a:schemeClr val="bg1"/>
                  </a:solidFill>
                </a:rPr>
                <a:t>Friendship_Requests</a:t>
              </a:r>
              <a:endParaRPr lang="en-US" u="sng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Female Users </a:t>
              </a:r>
              <a:r>
                <a:rPr lang="en-US" sz="2000" b="1" dirty="0">
                  <a:solidFill>
                    <a:schemeClr val="bg1"/>
                  </a:solidFill>
                </a:rPr>
                <a:t>&gt;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rgbClr val="0070C0"/>
                  </a:solidFill>
                </a:rPr>
                <a:t>Male Users</a:t>
              </a:r>
            </a:p>
            <a:p>
              <a:pPr algn="ctr"/>
              <a:endParaRPr lang="en-US" u="sng" dirty="0">
                <a:solidFill>
                  <a:schemeClr val="bg1"/>
                </a:solidFill>
              </a:endParaRPr>
            </a:p>
            <a:p>
              <a:pPr algn="ctr"/>
              <a:r>
                <a:rPr lang="en-US" u="sng" dirty="0" err="1">
                  <a:solidFill>
                    <a:schemeClr val="bg1"/>
                  </a:solidFill>
                </a:rPr>
                <a:t>Âvg</a:t>
              </a:r>
              <a:r>
                <a:rPr lang="en-US" u="sng" dirty="0">
                  <a:solidFill>
                    <a:schemeClr val="bg1"/>
                  </a:solidFill>
                </a:rPr>
                <a:t>. </a:t>
              </a:r>
              <a:r>
                <a:rPr lang="en-US" u="sng" dirty="0" err="1">
                  <a:solidFill>
                    <a:schemeClr val="bg1"/>
                  </a:solidFill>
                </a:rPr>
                <a:t>Friend_Count</a:t>
              </a:r>
              <a:endParaRPr lang="en-US" u="sng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Female Users </a:t>
              </a:r>
              <a:r>
                <a:rPr lang="en-US" sz="2000" b="1" dirty="0">
                  <a:solidFill>
                    <a:schemeClr val="bg1"/>
                  </a:solidFill>
                </a:rPr>
                <a:t>&gt;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rgbClr val="0070C0"/>
                  </a:solidFill>
                </a:rPr>
                <a:t>Male Users</a:t>
              </a:r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52BFDB3-C566-4A47-A735-85F8C777906D}"/>
                </a:ext>
              </a:extLst>
            </p:cNvPr>
            <p:cNvSpPr txBox="1">
              <a:spLocks/>
            </p:cNvSpPr>
            <p:nvPr/>
          </p:nvSpPr>
          <p:spPr bwMode="blackWhite">
            <a:xfrm>
              <a:off x="1766894" y="397656"/>
              <a:ext cx="8786032" cy="532428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chemeClr val="bg1"/>
              </a:solidFill>
              <a:miter lim="800000"/>
            </a:ln>
            <a:effectLst/>
          </p:spPr>
          <p:txBody>
            <a:bodyPr vert="horz" lIns="274320" tIns="182880" rIns="274320" bIns="182880" rtlCol="0" anchor="ctr" anchorCtr="1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u="sng" dirty="0">
                  <a:solidFill>
                    <a:schemeClr val="tx1"/>
                  </a:solidFill>
                </a:rPr>
                <a:t>Comparison: ‘Friendship requests’ vs ‘friend count’</a:t>
              </a:r>
              <a:endParaRPr lang="en-IN" sz="2000" u="sng" dirty="0">
                <a:solidFill>
                  <a:schemeClr val="tx1"/>
                </a:solidFill>
              </a:endParaRP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E393041C-2572-4309-A53A-9F9B632B6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172" y="1537712"/>
              <a:ext cx="6009476" cy="28027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292590-6212-41D3-8CB7-6C19D281CDBC}"/>
              </a:ext>
            </a:extLst>
          </p:cNvPr>
          <p:cNvSpPr txBox="1"/>
          <p:nvPr/>
        </p:nvSpPr>
        <p:spPr>
          <a:xfrm>
            <a:off x="6342981" y="4570797"/>
            <a:ext cx="3272967" cy="175432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Female Users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have a Higher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Social Networking Rate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Male Users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on Facebook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DC6A8F5-491E-40FE-950F-D685C1E7D961}"/>
              </a:ext>
            </a:extLst>
          </p:cNvPr>
          <p:cNvSpPr/>
          <p:nvPr/>
        </p:nvSpPr>
        <p:spPr>
          <a:xfrm>
            <a:off x="5614218" y="5211096"/>
            <a:ext cx="825909" cy="363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18A4D5-9DE1-49D5-96BF-4F56CB2D1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8"/>
    </mc:Choice>
    <mc:Fallback xmlns="">
      <p:transition spd="slow" advTm="3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ED28F6AD-C987-49C7-9AC4-D515DAC6DA4F}"/>
              </a:ext>
            </a:extLst>
          </p:cNvPr>
          <p:cNvSpPr txBox="1"/>
          <p:nvPr/>
        </p:nvSpPr>
        <p:spPr>
          <a:xfrm>
            <a:off x="142567" y="61453"/>
            <a:ext cx="11965859" cy="66957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532842-8FCA-4AE1-9973-90DE1E715FF6}"/>
              </a:ext>
            </a:extLst>
          </p:cNvPr>
          <p:cNvSpPr txBox="1">
            <a:spLocks/>
          </p:cNvSpPr>
          <p:nvPr/>
        </p:nvSpPr>
        <p:spPr bwMode="blackWhite">
          <a:xfrm>
            <a:off x="2268009" y="622126"/>
            <a:ext cx="7655982" cy="490599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sng" dirty="0">
                <a:solidFill>
                  <a:schemeClr val="tx1"/>
                </a:solidFill>
              </a:rPr>
              <a:t>Active participation by </a:t>
            </a:r>
            <a:r>
              <a:rPr lang="en-US" sz="2000" u="sng" dirty="0" err="1">
                <a:solidFill>
                  <a:schemeClr val="tx1"/>
                </a:solidFill>
              </a:rPr>
              <a:t>facebook</a:t>
            </a:r>
            <a:r>
              <a:rPr lang="en-US" sz="2000" u="sng" dirty="0">
                <a:solidFill>
                  <a:schemeClr val="tx1"/>
                </a:solidFill>
              </a:rPr>
              <a:t> users</a:t>
            </a:r>
            <a:endParaRPr lang="en-IN" sz="2000" u="sng" dirty="0">
              <a:solidFill>
                <a:schemeClr val="tx1"/>
              </a:solidFill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7FDC8603-7D1F-4093-9B5A-E338E46C0E79}"/>
              </a:ext>
            </a:extLst>
          </p:cNvPr>
          <p:cNvCxnSpPr>
            <a:cxnSpLocks/>
          </p:cNvCxnSpPr>
          <p:nvPr/>
        </p:nvCxnSpPr>
        <p:spPr>
          <a:xfrm>
            <a:off x="6086167" y="3382300"/>
            <a:ext cx="0" cy="3834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D891C340-13A2-4CE6-B753-484F36D61FF2}"/>
              </a:ext>
            </a:extLst>
          </p:cNvPr>
          <p:cNvCxnSpPr>
            <a:cxnSpLocks/>
          </p:cNvCxnSpPr>
          <p:nvPr/>
        </p:nvCxnSpPr>
        <p:spPr>
          <a:xfrm>
            <a:off x="4208208" y="3765755"/>
            <a:ext cx="0" cy="5188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Likes &amp; Followers For Your Facebook Business Page">
            <a:extLst>
              <a:ext uri="{FF2B5EF4-FFF2-40B4-BE49-F238E27FC236}">
                <a16:creationId xmlns:a16="http://schemas.microsoft.com/office/drawing/2014/main" id="{7CB06196-A8A5-4122-8819-E74A3831A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51" y="1602658"/>
            <a:ext cx="3148298" cy="175137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EFC02-0124-4291-BC34-332B4021B81F}"/>
              </a:ext>
            </a:extLst>
          </p:cNvPr>
          <p:cNvSpPr txBox="1">
            <a:spLocks/>
          </p:cNvSpPr>
          <p:nvPr/>
        </p:nvSpPr>
        <p:spPr bwMode="blackWhite">
          <a:xfrm>
            <a:off x="6631076" y="4299391"/>
            <a:ext cx="3600175" cy="490599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Likes given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0F4627-927D-43C1-9602-43AEBF361A83}"/>
              </a:ext>
            </a:extLst>
          </p:cNvPr>
          <p:cNvSpPr txBox="1">
            <a:spLocks/>
          </p:cNvSpPr>
          <p:nvPr/>
        </p:nvSpPr>
        <p:spPr bwMode="blackWhite">
          <a:xfrm>
            <a:off x="2516275" y="4294476"/>
            <a:ext cx="3600175" cy="490599"/>
          </a:xfrm>
          <a:prstGeom prst="rect">
            <a:avLst/>
          </a:prstGeom>
          <a:solidFill>
            <a:srgbClr val="0070C0"/>
          </a:solidFill>
          <a:ln w="28575" cap="sq">
            <a:solidFill>
              <a:schemeClr val="bg1"/>
            </a:solidFill>
            <a:miter lim="800000"/>
          </a:ln>
          <a:effectLst/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Likes received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92BAFC-8A57-40E0-924E-9D5B8D479784}"/>
              </a:ext>
            </a:extLst>
          </p:cNvPr>
          <p:cNvCxnSpPr>
            <a:cxnSpLocks/>
          </p:cNvCxnSpPr>
          <p:nvPr/>
        </p:nvCxnSpPr>
        <p:spPr>
          <a:xfrm>
            <a:off x="8372169" y="3770670"/>
            <a:ext cx="0" cy="5188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4E82E-9F5E-4484-8400-017B6D484628}"/>
              </a:ext>
            </a:extLst>
          </p:cNvPr>
          <p:cNvCxnSpPr/>
          <p:nvPr/>
        </p:nvCxnSpPr>
        <p:spPr>
          <a:xfrm>
            <a:off x="4218039" y="3775588"/>
            <a:ext cx="4159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E3AB47B-C7DA-40EE-858B-D2B11BC88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7"/>
    </mc:Choice>
    <mc:Fallback xmlns="">
      <p:transition spd="slow" advTm="1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172F4CB-1AFB-4BC1-B68D-27056311ACF1}"/>
              </a:ext>
            </a:extLst>
          </p:cNvPr>
          <p:cNvGrpSpPr/>
          <p:nvPr/>
        </p:nvGrpSpPr>
        <p:grpSpPr>
          <a:xfrm>
            <a:off x="147484" y="68826"/>
            <a:ext cx="11897032" cy="6685936"/>
            <a:chOff x="147484" y="68826"/>
            <a:chExt cx="11897032" cy="66859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793C5C-B59D-44B9-B6DD-19CB3C6D5430}"/>
                </a:ext>
              </a:extLst>
            </p:cNvPr>
            <p:cNvSpPr txBox="1"/>
            <p:nvPr/>
          </p:nvSpPr>
          <p:spPr>
            <a:xfrm>
              <a:off x="147484" y="68826"/>
              <a:ext cx="11897032" cy="668593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2AF628-C8A5-4954-A006-A6C7C878212F}"/>
                </a:ext>
              </a:extLst>
            </p:cNvPr>
            <p:cNvSpPr txBox="1"/>
            <p:nvPr/>
          </p:nvSpPr>
          <p:spPr>
            <a:xfrm>
              <a:off x="403123" y="4562165"/>
              <a:ext cx="11385755" cy="175432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Male Users: </a:t>
              </a:r>
              <a:r>
                <a:rPr lang="en-IN" b="0" i="0" dirty="0" err="1">
                  <a:solidFill>
                    <a:srgbClr val="000000"/>
                  </a:solidFill>
                  <a:effectLst/>
                  <a:latin typeface="Helvetica Neue"/>
                </a:rPr>
                <a:t>Likes_Received</a:t>
              </a:r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 mostly 0-20,000 likes. There are 4 Male Users with </a:t>
              </a:r>
              <a:r>
                <a:rPr lang="en-IN" b="0" i="0" dirty="0" err="1">
                  <a:solidFill>
                    <a:srgbClr val="000000"/>
                  </a:solidFill>
                  <a:effectLst/>
                  <a:latin typeface="Helvetica Neue"/>
                </a:rPr>
                <a:t>Likes_Received</a:t>
              </a:r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 &gt;20,000. </a:t>
              </a:r>
              <a:endParaRPr lang="en-IN" b="0" i="0" dirty="0">
                <a:solidFill>
                  <a:schemeClr val="bg1"/>
                </a:solidFill>
                <a:effectLst/>
                <a:latin typeface="Helvetica Neue"/>
              </a:endParaRPr>
            </a:p>
            <a:p>
              <a:r>
                <a:rPr lang="en-IN" dirty="0">
                  <a:solidFill>
                    <a:srgbClr val="000000"/>
                  </a:solidFill>
                  <a:latin typeface="Helvetica Neue"/>
                </a:rPr>
                <a:t>Fem</a:t>
              </a:r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ale Users: </a:t>
              </a:r>
              <a:r>
                <a:rPr lang="en-IN" b="0" i="0" dirty="0" err="1">
                  <a:solidFill>
                    <a:srgbClr val="000000"/>
                  </a:solidFill>
                  <a:effectLst/>
                  <a:latin typeface="Helvetica Neue"/>
                </a:rPr>
                <a:t>Likes_Received</a:t>
              </a:r>
              <a:r>
                <a:rPr lang="en-IN" dirty="0">
                  <a:solidFill>
                    <a:srgbClr val="000000"/>
                  </a:solidFill>
                  <a:latin typeface="Helvetica Neue"/>
                </a:rPr>
                <a:t> mostly</a:t>
              </a:r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 0-40,000 likes. There are 4 Female Users who have received &gt;1Lakh Likes.</a:t>
              </a:r>
            </a:p>
            <a:p>
              <a:endParaRPr lang="en-IN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Extreme </a:t>
              </a:r>
              <a:r>
                <a:rPr lang="en-IN" b="0" i="0" dirty="0" err="1">
                  <a:solidFill>
                    <a:srgbClr val="000000"/>
                  </a:solidFill>
                  <a:effectLst/>
                  <a:latin typeface="Helvetica Neue"/>
                </a:rPr>
                <a:t>Likes_Rec</a:t>
              </a:r>
              <a:r>
                <a:rPr lang="en-IN" b="0" i="0" dirty="0">
                  <a:solidFill>
                    <a:srgbClr val="000000"/>
                  </a:solidFill>
                  <a:effectLst/>
                  <a:latin typeface="Helvetica Neue"/>
                </a:rPr>
                <a:t>. values could mean those Users are extremely popular on Facebook (for instance they could be a celebrity or well-known for their work and Facebook posts) or else this data is incorrectly recorded.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A22F2812-86EE-4164-9822-0EC8DD3C6080}"/>
                </a:ext>
              </a:extLst>
            </p:cNvPr>
            <p:cNvSpPr txBox="1">
              <a:spLocks/>
            </p:cNvSpPr>
            <p:nvPr/>
          </p:nvSpPr>
          <p:spPr bwMode="blackWhite">
            <a:xfrm>
              <a:off x="2330245" y="245797"/>
              <a:ext cx="7531510" cy="521108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chemeClr val="bg1"/>
              </a:solidFill>
              <a:miter lim="800000"/>
            </a:ln>
            <a:effectLst/>
          </p:spPr>
          <p:txBody>
            <a:bodyPr vert="horz" lIns="274320" tIns="182880" rIns="274320" bIns="182880" rtlCol="0" anchor="ctr" anchorCtr="1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kern="1200" cap="all" spc="200" baseline="0">
                  <a:solidFill>
                    <a:srgbClr val="26262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u="sng" dirty="0">
                  <a:solidFill>
                    <a:schemeClr val="tx1"/>
                  </a:solidFill>
                </a:rPr>
                <a:t>No. of Likes received by </a:t>
              </a:r>
              <a:r>
                <a:rPr lang="en-US" sz="2000" u="sng" dirty="0" err="1">
                  <a:solidFill>
                    <a:schemeClr val="tx1"/>
                  </a:solidFill>
                </a:rPr>
                <a:t>facebook</a:t>
              </a:r>
              <a:r>
                <a:rPr lang="en-US" sz="2000" u="sng" dirty="0">
                  <a:solidFill>
                    <a:schemeClr val="tx1"/>
                  </a:solidFill>
                </a:rPr>
                <a:t> users                </a:t>
              </a:r>
              <a:endParaRPr lang="en-IN" sz="20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DE0885-94CD-4E21-9C78-8FD9736ACD9D}"/>
              </a:ext>
            </a:extLst>
          </p:cNvPr>
          <p:cNvGrpSpPr/>
          <p:nvPr/>
        </p:nvGrpSpPr>
        <p:grpSpPr>
          <a:xfrm>
            <a:off x="2364197" y="990541"/>
            <a:ext cx="7463606" cy="3478789"/>
            <a:chOff x="2229109" y="941380"/>
            <a:chExt cx="7463606" cy="3478789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FFB4F2AF-E037-4356-886F-519EC31CA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9109" y="945449"/>
              <a:ext cx="3701018" cy="34747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798927E4-90FD-43D0-B674-BE6E6D9DF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560" y="941380"/>
              <a:ext cx="3592155" cy="34747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091AC9-42CC-43BA-8E35-7D994180E44A}"/>
                </a:ext>
              </a:extLst>
            </p:cNvPr>
            <p:cNvSpPr txBox="1"/>
            <p:nvPr/>
          </p:nvSpPr>
          <p:spPr>
            <a:xfrm>
              <a:off x="4925963" y="1258530"/>
              <a:ext cx="865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069D6C-70A5-4019-9723-E4606622E154}"/>
                </a:ext>
              </a:extLst>
            </p:cNvPr>
            <p:cNvSpPr txBox="1"/>
            <p:nvPr/>
          </p:nvSpPr>
          <p:spPr>
            <a:xfrm>
              <a:off x="8416413" y="1243782"/>
              <a:ext cx="123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FEMALE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D1EE3A-6E1C-4BEA-BBC5-C1391D703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63"/>
    </mc:Choice>
    <mc:Fallback xmlns="">
      <p:transition spd="slow" advTm="78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584</Words>
  <Application>Microsoft Office PowerPoint</Application>
  <PresentationFormat>Widescreen</PresentationFormat>
  <Paragraphs>87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Helvetica Neue</vt:lpstr>
      <vt:lpstr>Parcel</vt:lpstr>
      <vt:lpstr>EDA of FACEBOOK user data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No. of Likes given by users</vt:lpstr>
      <vt:lpstr>Comparison:  ‘Likes_Given’ v/s ‘likes_received’</vt:lpstr>
      <vt:lpstr>Users on Facebook App v/s Users on Facebook website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</dc:creator>
  <cp:lastModifiedBy>Nikita</cp:lastModifiedBy>
  <cp:revision>220</cp:revision>
  <dcterms:created xsi:type="dcterms:W3CDTF">2020-09-16T16:39:09Z</dcterms:created>
  <dcterms:modified xsi:type="dcterms:W3CDTF">2020-09-28T14:45:24Z</dcterms:modified>
</cp:coreProperties>
</file>